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80" r:id="rId3"/>
    <p:sldId id="283" r:id="rId4"/>
    <p:sldId id="312" r:id="rId5"/>
    <p:sldId id="318" r:id="rId6"/>
    <p:sldId id="266" r:id="rId7"/>
    <p:sldId id="319" r:id="rId8"/>
    <p:sldId id="300" r:id="rId9"/>
    <p:sldId id="301" r:id="rId10"/>
    <p:sldId id="302" r:id="rId11"/>
    <p:sldId id="25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2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AF69EA-1AD9-401C-80AB-A9C2276E43B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3672D2-FBB3-45B9-8089-06B138CF6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107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2C7FA-2FA2-4C63-A95F-348FF36FB9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89692D-DB09-47DC-9E61-8EC0E3F0FC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DF9CBC-A80C-4146-BAA7-E2EEC5D49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BFC60-18EB-40FA-AA3D-AFF4D619F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95359-732F-4AB2-B6A7-08B3AF3B9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788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DED66-B958-4B5E-BAB8-1EB793929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1657C4-A6B2-4699-B27D-8F0E8062C5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769A1-21B1-4C70-8C99-D20607887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733B1-9DCD-45D9-83AE-1065C4AC1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48B156-0DA5-4F21-A73E-C1D604804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2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4B710E-6AE8-40DC-A55D-F38EAAB141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37E317-1865-4763-828D-A2D65E73AF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8C56E-E146-4B56-9BBB-D543B01C0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187C63-9EEA-4610-AC00-B7F537099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9B0B2-A5C9-468A-8929-56D6AE11A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22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F6973-12A5-4280-B29B-CF5C4EB72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F89BE-2F98-4C93-AD8C-689468048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733D6-CCB5-4BFA-BFA3-CE8CA3B02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7B3D9-435C-4E3B-A9B4-9A24EECCA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1D1DF-0673-4E36-8A0D-4105B9CD4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52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CECED-A355-4B9D-A6EF-1529C4795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E2FF6F-9446-44BA-A5E9-0C68E9A48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FEDC0-51AA-46E7-9AF7-419B2223C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9246E-A55E-4859-B9E3-5DAE58F50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78ABD-6ED7-41C9-8022-285058546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138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5BCC0-2C7B-451D-89A3-52EAFD3C9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32BD8-4F22-4448-8FA9-B520F824A3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6B2861-6C11-4466-A833-907861F69A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3C83CE-44DD-4FE6-A6C3-B040822FE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E8DC06-24A2-4FE5-91AE-52DB76990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DAF807-151F-40A6-9AEF-91D2B47A1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63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C9C62-9F4F-4325-A9F3-EEC5306DE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DF1A84-7E95-4449-B3F3-C8C45E5021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9D9DBA-9AEB-41E7-AD47-3A330216F8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883BD7-DAEC-482E-96BF-904FD718B4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B35274-AFEA-46BD-8B8F-F4C62DAEAB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DF8810-DC9B-4DC7-AB52-0544D1F85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4683D3-726C-404F-BE12-B7AE46E1B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9929E7-7BD2-4D3D-BEAD-E53991F4A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57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91DE6-9273-41D0-8724-1B1BE77BE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8C27F0-FCDB-48EC-97E4-9871F59B3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11ED5F-D313-4EFB-B65B-98588B7E3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AFD7FF-4F01-49C0-AC03-FA37C7F48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91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14D1C2-817D-45A5-95C8-680BBB683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19A5D8-A23C-4E23-BF70-71B84A5CC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F76E31-F071-46E7-A5E9-A853AFA8E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880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123E2-D977-4B46-999E-3C41B3119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4A6B9-3481-43D7-B424-9BAEA7A32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29D651-8B32-4388-9F32-37DF953A27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D96ECF-A042-4725-AC50-A90C4863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E7740F-DADC-4C97-A7BB-94C928480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7A7D43-A929-4F0F-B4F6-DF36FB03E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123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794AA-7402-45F6-85DB-2BE6765EE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4534F8-20FB-4CC8-BFAF-47D6ADE07C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738478-34C0-4106-B66A-3D63CF7C2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421583-4CEE-4631-AE35-20D7E9B77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B92363-DCEF-4E3B-89DE-AE6C7A70E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E1A043-B6B2-4D66-9DAC-5BF7A9D35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136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114E79-237D-4442-9931-21D6F1480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B8719B-65E1-492A-AEC6-D8A045486C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7C934-6CD7-4797-919E-5D71C4FD59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93611-14FF-4AB9-AEA9-3DD5C9D5E6C1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10C31-DC00-4FB4-B519-C97DB50128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70DDE-3DC2-4E1B-BF37-3A5E9CC711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974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internal_market/scoreboard/index_en.ht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HU/ALL/?uri=CELEX:52016XC0719(05)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EN/TXT/PDF/?uri=CELEX:52017XC0119(01)&amp;from=h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1476666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>NATIONAL UNIVERSITY OF PUBLIC SERVICE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7736" y="2710643"/>
            <a:ext cx="9144000" cy="355213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FACULTY OF INTERNATIONAL AND EUROPEAN STUDIES</a:t>
            </a:r>
          </a:p>
          <a:p>
            <a:endParaRPr lang="en-US" b="1" i="1" u="sng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b="1" i="1" u="sng" dirty="0">
                <a:solidFill>
                  <a:schemeClr val="accent4">
                    <a:lumMod val="75000"/>
                  </a:schemeClr>
                </a:solidFill>
              </a:rPr>
              <a:t>Legal System of the EU</a:t>
            </a:r>
          </a:p>
          <a:p>
            <a:r>
              <a:rPr lang="en-US" b="1" i="1" u="sng" dirty="0" smtClean="0">
                <a:solidFill>
                  <a:schemeClr val="accent4">
                    <a:lumMod val="75000"/>
                  </a:schemeClr>
                </a:solidFill>
              </a:rPr>
              <a:t>INITB13</a:t>
            </a:r>
            <a:r>
              <a:rPr lang="hu-HU" b="1" i="1" u="sng" dirty="0" smtClean="0">
                <a:solidFill>
                  <a:schemeClr val="accent4">
                    <a:lumMod val="75000"/>
                  </a:schemeClr>
                </a:solidFill>
              </a:rPr>
              <a:t>3</a:t>
            </a:r>
            <a:endParaRPr lang="en-US" b="1" i="1" u="sng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b="1" i="1" u="sng" dirty="0">
                <a:solidFill>
                  <a:schemeClr val="accent4">
                    <a:lumMod val="75000"/>
                  </a:schemeClr>
                </a:solidFill>
              </a:rPr>
              <a:t>Dr. Miklós Szirbik, LL.M.</a:t>
            </a:r>
          </a:p>
          <a:p>
            <a:r>
              <a:rPr lang="en-US" b="1" i="1" u="sng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hu-HU" b="1" i="1" u="sng" dirty="0" smtClean="0">
                <a:solidFill>
                  <a:schemeClr val="accent4">
                    <a:lumMod val="75000"/>
                  </a:schemeClr>
                </a:solidFill>
              </a:rPr>
              <a:t>8</a:t>
            </a:r>
            <a:r>
              <a:rPr lang="en-US" b="1" i="1" u="sng" dirty="0" smtClean="0">
                <a:solidFill>
                  <a:schemeClr val="accent4">
                    <a:lumMod val="75000"/>
                  </a:schemeClr>
                </a:solidFill>
              </a:rPr>
              <a:t>.10.2019</a:t>
            </a:r>
            <a:endParaRPr lang="en-US" b="1" i="1" u="sng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b="1" i="1" u="sng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b="1" i="1" u="sng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b="1" i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91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1476666"/>
          </a:xfrm>
        </p:spPr>
        <p:txBody>
          <a:bodyPr>
            <a:normAutofit/>
          </a:bodyPr>
          <a:lstStyle/>
          <a:p>
            <a:pPr algn="l"/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Miklós Szirbik, </a:t>
            </a:r>
            <a:r>
              <a:rPr lang="en-US" sz="2400" b="1" i="1" dirty="0" err="1">
                <a:solidFill>
                  <a:schemeClr val="accent4">
                    <a:lumMod val="75000"/>
                  </a:schemeClr>
                </a:solidFill>
              </a:rPr>
              <a:t>Miklós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400" b="1" i="1" dirty="0" err="1">
                <a:solidFill>
                  <a:schemeClr val="accent4">
                    <a:lumMod val="75000"/>
                  </a:schemeClr>
                </a:solidFill>
              </a:rPr>
              <a:t>Szirbik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</a:rPr>
              <a:t>, Legal System of the EU</a:t>
            </a: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endParaRPr lang="en-US" sz="2400" b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789" y="2141298"/>
            <a:ext cx="10357449" cy="2333167"/>
          </a:xfrm>
        </p:spPr>
        <p:txBody>
          <a:bodyPr>
            <a:normAutofit/>
          </a:bodyPr>
          <a:lstStyle/>
          <a:p>
            <a:r>
              <a:rPr lang="hu-HU" b="1" u="sng" dirty="0" err="1">
                <a:hlinkClick r:id="rId3"/>
              </a:rPr>
              <a:t>Single</a:t>
            </a:r>
            <a:r>
              <a:rPr lang="hu-HU" b="1" u="sng" dirty="0">
                <a:hlinkClick r:id="rId3"/>
              </a:rPr>
              <a:t> Market </a:t>
            </a:r>
            <a:r>
              <a:rPr lang="hu-HU" b="1" u="sng" dirty="0" err="1" smtClean="0">
                <a:hlinkClick r:id="rId3"/>
              </a:rPr>
              <a:t>Scoreboard</a:t>
            </a:r>
            <a:r>
              <a:rPr lang="hu-HU" b="1" u="sng" dirty="0"/>
              <a:t> - Performance per </a:t>
            </a:r>
            <a:r>
              <a:rPr lang="hu-HU" b="1" u="sng" dirty="0" err="1"/>
              <a:t>Member</a:t>
            </a:r>
            <a:r>
              <a:rPr lang="hu-HU" b="1" u="sng" dirty="0"/>
              <a:t> </a:t>
            </a:r>
            <a:r>
              <a:rPr lang="hu-HU" b="1" u="sng" dirty="0" err="1" smtClean="0"/>
              <a:t>State</a:t>
            </a:r>
            <a:endParaRPr lang="hu-HU" b="1" u="sng" dirty="0" smtClean="0"/>
          </a:p>
          <a:p>
            <a:endParaRPr lang="hu-HU" b="1" u="sng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>
                <a:solidFill>
                  <a:schemeClr val="accent4">
                    <a:lumMod val="75000"/>
                  </a:schemeClr>
                </a:solidFill>
              </a:rPr>
              <a:t>https://</a:t>
            </a: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ec.europa.eu/internal_market/scoreboard/performance_by_member_state/index_en.htm</a:t>
            </a:r>
            <a:r>
              <a:rPr lang="hu-H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607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accent4">
                    <a:lumMod val="75000"/>
                  </a:schemeClr>
                </a:solidFill>
              </a:rPr>
              <a:t>Thank you for your attention!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810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4105" y="802955"/>
            <a:ext cx="4977976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b="1" u="sng" kern="12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Miklós Szirbik, </a:t>
            </a:r>
            <a:r>
              <a:rPr lang="en-US" sz="4400" b="1" i="1" kern="12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Legal System of the EU</a:t>
            </a:r>
            <a:endParaRPr lang="en-US" sz="4400" b="1" u="sng" kern="120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349" y="2543985"/>
            <a:ext cx="3661831" cy="1790228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44224" y="2508928"/>
            <a:ext cx="5271476" cy="23297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AU" sz="2000" b="1" kern="1200" dirty="0" smtClean="0">
                <a:solidFill>
                  <a:srgbClr val="000000"/>
                </a:solidFill>
              </a:rPr>
              <a:t>Repeating questions: </a:t>
            </a:r>
          </a:p>
          <a:p>
            <a:pPr algn="l"/>
            <a:r>
              <a:rPr lang="en-AU" sz="2000" kern="1200" dirty="0" smtClean="0">
                <a:solidFill>
                  <a:srgbClr val="000000"/>
                </a:solidFill>
              </a:rPr>
              <a:t>In which situation can the direct effect and the supremacy of EU law be </a:t>
            </a:r>
            <a:r>
              <a:rPr lang="en-AU" sz="2000" kern="1200" dirty="0" err="1" smtClean="0">
                <a:solidFill>
                  <a:srgbClr val="000000"/>
                </a:solidFill>
              </a:rPr>
              <a:t>questio</a:t>
            </a:r>
            <a:r>
              <a:rPr lang="hu-HU" sz="2000" kern="1200" dirty="0" err="1" smtClean="0">
                <a:solidFill>
                  <a:srgbClr val="000000"/>
                </a:solidFill>
              </a:rPr>
              <a:t>ned</a:t>
            </a:r>
            <a:r>
              <a:rPr lang="en-AU" sz="2000" kern="1200" smtClean="0">
                <a:solidFill>
                  <a:srgbClr val="000000"/>
                </a:solidFill>
              </a:rPr>
              <a:t> </a:t>
            </a:r>
            <a:r>
              <a:rPr lang="en-AU" sz="2000" b="1" kern="1200" dirty="0" smtClean="0">
                <a:solidFill>
                  <a:srgbClr val="000000"/>
                </a:solidFill>
              </a:rPr>
              <a:t>exceptionally</a:t>
            </a:r>
            <a:r>
              <a:rPr lang="en-AU" sz="2000" kern="1200" dirty="0" smtClean="0">
                <a:solidFill>
                  <a:srgbClr val="000000"/>
                </a:solidFill>
              </a:rPr>
              <a:t> and what is the impact of the</a:t>
            </a:r>
            <a:r>
              <a:rPr lang="en-AU" sz="2000" dirty="0" smtClean="0">
                <a:solidFill>
                  <a:srgbClr val="000000"/>
                </a:solidFill>
              </a:rPr>
              <a:t> </a:t>
            </a:r>
            <a:r>
              <a:rPr lang="en-AU" sz="2000" b="1" dirty="0" smtClean="0">
                <a:solidFill>
                  <a:srgbClr val="000000"/>
                </a:solidFill>
              </a:rPr>
              <a:t>Solange II </a:t>
            </a:r>
            <a:r>
              <a:rPr lang="en-AU" sz="2000" dirty="0" smtClean="0">
                <a:solidFill>
                  <a:srgbClr val="000000"/>
                </a:solidFill>
              </a:rPr>
              <a:t>decision of the German  Constitutional Court in this regard?</a:t>
            </a:r>
            <a:endParaRPr lang="en-AU" sz="2000" kern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13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28224" r="13609"/>
          <a:stretch/>
        </p:blipFill>
        <p:spPr>
          <a:xfrm>
            <a:off x="6706581" y="2247531"/>
            <a:ext cx="5485419" cy="4610469"/>
          </a:xfrm>
          <a:custGeom>
            <a:avLst/>
            <a:gdLst>
              <a:gd name="connsiteX0" fmla="*/ 3140343 w 5485419"/>
              <a:gd name="connsiteY0" fmla="*/ 0 h 4610469"/>
              <a:gd name="connsiteX1" fmla="*/ 5360901 w 5485419"/>
              <a:gd name="connsiteY1" fmla="*/ 919786 h 4610469"/>
              <a:gd name="connsiteX2" fmla="*/ 5485419 w 5485419"/>
              <a:gd name="connsiteY2" fmla="*/ 1056789 h 4610469"/>
              <a:gd name="connsiteX3" fmla="*/ 5485419 w 5485419"/>
              <a:gd name="connsiteY3" fmla="*/ 4610469 h 4610469"/>
              <a:gd name="connsiteX4" fmla="*/ 366137 w 5485419"/>
              <a:gd name="connsiteY4" fmla="*/ 4610469 h 4610469"/>
              <a:gd name="connsiteX5" fmla="*/ 246784 w 5485419"/>
              <a:gd name="connsiteY5" fmla="*/ 4362707 h 4610469"/>
              <a:gd name="connsiteX6" fmla="*/ 0 w 5485419"/>
              <a:gd name="connsiteY6" fmla="*/ 3140344 h 4610469"/>
              <a:gd name="connsiteX7" fmla="*/ 3140343 w 5485419"/>
              <a:gd name="connsiteY7" fmla="*/ 0 h 4610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85419" h="4610469">
                <a:moveTo>
                  <a:pt x="3140343" y="0"/>
                </a:moveTo>
                <a:cubicBezTo>
                  <a:pt x="4007525" y="0"/>
                  <a:pt x="4792611" y="351495"/>
                  <a:pt x="5360901" y="919786"/>
                </a:cubicBezTo>
                <a:lnTo>
                  <a:pt x="5485419" y="1056789"/>
                </a:lnTo>
                <a:lnTo>
                  <a:pt x="5485419" y="4610469"/>
                </a:lnTo>
                <a:lnTo>
                  <a:pt x="366137" y="4610469"/>
                </a:lnTo>
                <a:lnTo>
                  <a:pt x="246784" y="4362707"/>
                </a:lnTo>
                <a:cubicBezTo>
                  <a:pt x="87874" y="3987002"/>
                  <a:pt x="0" y="3573935"/>
                  <a:pt x="0" y="3140344"/>
                </a:cubicBezTo>
                <a:cubicBezTo>
                  <a:pt x="0" y="1405980"/>
                  <a:pt x="1405980" y="0"/>
                  <a:pt x="3140343" y="0"/>
                </a:cubicBezTo>
                <a:close/>
              </a:path>
            </a:pathLst>
          </a:custGeom>
          <a:effectLst>
            <a:softEdge rad="0"/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8D37CA7-7DF0-472B-ACD4-BF4CD7851B9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t="15320" r="-1" b="8048"/>
          <a:stretch/>
        </p:blipFill>
        <p:spPr>
          <a:xfrm>
            <a:off x="6219440" y="1"/>
            <a:ext cx="4548867" cy="2614366"/>
          </a:xfrm>
          <a:custGeom>
            <a:avLst/>
            <a:gdLst>
              <a:gd name="connsiteX0" fmla="*/ 28132 w 4548867"/>
              <a:gd name="connsiteY0" fmla="*/ 0 h 2614366"/>
              <a:gd name="connsiteX1" fmla="*/ 4520736 w 4548867"/>
              <a:gd name="connsiteY1" fmla="*/ 0 h 2614366"/>
              <a:gd name="connsiteX2" fmla="*/ 4537124 w 4548867"/>
              <a:gd name="connsiteY2" fmla="*/ 107385 h 2614366"/>
              <a:gd name="connsiteX3" fmla="*/ 4548867 w 4548867"/>
              <a:gd name="connsiteY3" fmla="*/ 339933 h 2614366"/>
              <a:gd name="connsiteX4" fmla="*/ 2274434 w 4548867"/>
              <a:gd name="connsiteY4" fmla="*/ 2614366 h 2614366"/>
              <a:gd name="connsiteX5" fmla="*/ 0 w 4548867"/>
              <a:gd name="connsiteY5" fmla="*/ 339933 h 2614366"/>
              <a:gd name="connsiteX6" fmla="*/ 11743 w 4548867"/>
              <a:gd name="connsiteY6" fmla="*/ 107385 h 261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48867" h="2614366">
                <a:moveTo>
                  <a:pt x="28132" y="0"/>
                </a:moveTo>
                <a:lnTo>
                  <a:pt x="4520736" y="0"/>
                </a:lnTo>
                <a:lnTo>
                  <a:pt x="4537124" y="107385"/>
                </a:lnTo>
                <a:cubicBezTo>
                  <a:pt x="4544889" y="183845"/>
                  <a:pt x="4548867" y="261424"/>
                  <a:pt x="4548867" y="339933"/>
                </a:cubicBezTo>
                <a:cubicBezTo>
                  <a:pt x="4548867" y="1596068"/>
                  <a:pt x="3530568" y="2614366"/>
                  <a:pt x="2274434" y="2614366"/>
                </a:cubicBezTo>
                <a:cubicBezTo>
                  <a:pt x="1018299" y="2614366"/>
                  <a:pt x="0" y="1596068"/>
                  <a:pt x="0" y="339933"/>
                </a:cubicBezTo>
                <a:cubicBezTo>
                  <a:pt x="0" y="261424"/>
                  <a:pt x="3978" y="183845"/>
                  <a:pt x="11743" y="107385"/>
                </a:cubicBezTo>
                <a:close/>
              </a:path>
            </a:pathLst>
          </a:custGeom>
          <a:effectLst>
            <a:softEdge rad="0"/>
          </a:effec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B37BAF8-EA97-496B-9DF6-3D53B6A1997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5661" y="802955"/>
            <a:ext cx="5290594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100" b="1" u="sng" kern="12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Miklós Szirbik, </a:t>
            </a:r>
            <a:r>
              <a:rPr lang="en-US" sz="3100" b="1" i="1" kern="12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Miklós Szirbik, Legal System of the EU</a:t>
            </a:r>
            <a:r>
              <a:rPr lang="en-US" sz="3100" b="1" u="sng" kern="12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100" b="1" u="sng" kern="1200">
                <a:solidFill>
                  <a:srgbClr val="000000"/>
                </a:solidFill>
                <a:latin typeface="+mj-lt"/>
                <a:ea typeface="+mj-ea"/>
                <a:cs typeface="+mj-cs"/>
              </a:rPr>
            </a:br>
            <a:endParaRPr lang="en-US" sz="3100" b="1" u="sng" kern="120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5661" y="2421682"/>
            <a:ext cx="5286665" cy="36392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114300" algn="l"/>
            <a:r>
              <a:rPr lang="en-US" sz="1900" b="1" dirty="0">
                <a:solidFill>
                  <a:srgbClr val="000000"/>
                </a:solidFill>
              </a:rPr>
              <a:t>Topics:</a:t>
            </a:r>
          </a:p>
          <a:p>
            <a:pPr marL="114300" algn="l"/>
            <a:r>
              <a:rPr lang="en-US" sz="1900" dirty="0">
                <a:solidFill>
                  <a:srgbClr val="000000"/>
                </a:solidFill>
              </a:rPr>
              <a:t>EU law and its application</a:t>
            </a:r>
            <a:endParaRPr lang="en-US" sz="1900" kern="12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marL="457200" indent="-228600" algn="l">
              <a:buFont typeface="Arial" panose="020B0604020202020204" pitchFamily="34" charset="0"/>
              <a:buChar char="•"/>
            </a:pPr>
            <a:endParaRPr lang="en-US" sz="1900" kern="12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900" kern="12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576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701614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endParaRPr lang="en-US" sz="2400" b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038" y="2183569"/>
            <a:ext cx="10357449" cy="2333167"/>
          </a:xfrm>
        </p:spPr>
        <p:txBody>
          <a:bodyPr>
            <a:normAutofit/>
          </a:bodyPr>
          <a:lstStyle/>
          <a:p>
            <a:pPr algn="just"/>
            <a:endParaRPr lang="hu-HU" sz="32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pPr marL="457200" indent="-457200" algn="just">
              <a:buAutoNum type="arabicPeriod"/>
            </a:pP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AA1EE2-F564-44A2-A65D-015F095D88EB}"/>
              </a:ext>
            </a:extLst>
          </p:cNvPr>
          <p:cNvSpPr txBox="1"/>
          <p:nvPr/>
        </p:nvSpPr>
        <p:spPr>
          <a:xfrm>
            <a:off x="230038" y="2820134"/>
            <a:ext cx="87602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/>
              <a:t>R</a:t>
            </a:r>
            <a:r>
              <a:rPr lang="en-US" b="1" dirty="0" err="1" smtClean="0"/>
              <a:t>egulations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dirty="0"/>
              <a:t>decisions</a:t>
            </a:r>
            <a:r>
              <a:rPr lang="en-US" dirty="0"/>
              <a:t> become binding automatically throughout the EU on the date they enter into </a:t>
            </a:r>
            <a:r>
              <a:rPr lang="en-US" dirty="0" smtClean="0"/>
              <a:t>force</a:t>
            </a:r>
            <a:r>
              <a:rPr lang="hu-HU" dirty="0" smtClean="0"/>
              <a:t>.</a:t>
            </a:r>
          </a:p>
          <a:p>
            <a:endParaRPr lang="en-US" dirty="0"/>
          </a:p>
          <a:p>
            <a:r>
              <a:rPr lang="hu-HU" b="1" dirty="0"/>
              <a:t>D</a:t>
            </a:r>
            <a:r>
              <a:rPr lang="en-US" b="1" dirty="0" err="1" smtClean="0"/>
              <a:t>irectives</a:t>
            </a:r>
            <a:r>
              <a:rPr lang="en-US" dirty="0" smtClean="0"/>
              <a:t> </a:t>
            </a:r>
            <a:r>
              <a:rPr lang="en-US" dirty="0"/>
              <a:t>must be incorporated by EU countries into their national legislation</a:t>
            </a:r>
          </a:p>
        </p:txBody>
      </p:sp>
    </p:spTree>
    <p:extLst>
      <p:ext uri="{BB962C8B-B14F-4D97-AF65-F5344CB8AC3E}">
        <p14:creationId xmlns:p14="http://schemas.microsoft.com/office/powerpoint/2010/main" val="423975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701614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endParaRPr lang="en-US" sz="2400" b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038" y="2183569"/>
            <a:ext cx="10357449" cy="2333167"/>
          </a:xfrm>
        </p:spPr>
        <p:txBody>
          <a:bodyPr>
            <a:normAutofit/>
          </a:bodyPr>
          <a:lstStyle/>
          <a:p>
            <a:pPr algn="just"/>
            <a:endParaRPr lang="hu-HU" sz="32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pPr marL="457200" indent="-457200" algn="just">
              <a:buAutoNum type="arabicPeriod"/>
            </a:pP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AA1EE2-F564-44A2-A65D-015F095D88EB}"/>
              </a:ext>
            </a:extLst>
          </p:cNvPr>
          <p:cNvSpPr txBox="1"/>
          <p:nvPr/>
        </p:nvSpPr>
        <p:spPr>
          <a:xfrm>
            <a:off x="307675" y="293298"/>
            <a:ext cx="8760237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/>
              <a:t>EU countries </a:t>
            </a:r>
            <a:r>
              <a:rPr lang="en-US" sz="1600" b="1" u="sng" dirty="0" smtClean="0"/>
              <a:t>implement</a:t>
            </a:r>
            <a:endParaRPr lang="hu-HU" sz="1600" b="1" u="sng" dirty="0" smtClean="0"/>
          </a:p>
          <a:p>
            <a:pPr algn="ctr"/>
            <a:endParaRPr lang="hu-HU" sz="1600" b="1" dirty="0"/>
          </a:p>
          <a:p>
            <a:pPr algn="ctr"/>
            <a:endParaRPr lang="hu-HU" sz="1600" b="1" dirty="0" smtClean="0"/>
          </a:p>
          <a:p>
            <a:r>
              <a:rPr lang="en-US" b="1" dirty="0"/>
              <a:t>Regulations and decisions</a:t>
            </a:r>
          </a:p>
          <a:p>
            <a:r>
              <a:rPr lang="en-US" dirty="0"/>
              <a:t>National authorities </a:t>
            </a:r>
            <a:r>
              <a:rPr lang="en-US" u="sng" dirty="0"/>
              <a:t>must ensure </a:t>
            </a:r>
            <a:r>
              <a:rPr lang="en-US" dirty="0"/>
              <a:t>they are correctly applied</a:t>
            </a:r>
            <a:r>
              <a:rPr lang="en-US" dirty="0" smtClean="0"/>
              <a:t>.</a:t>
            </a:r>
            <a:endParaRPr lang="hu-HU" dirty="0" smtClean="0"/>
          </a:p>
          <a:p>
            <a:endParaRPr lang="en-US" dirty="0"/>
          </a:p>
          <a:p>
            <a:r>
              <a:rPr lang="en-US" b="1" dirty="0"/>
              <a:t>Directives</a:t>
            </a:r>
          </a:p>
          <a:p>
            <a:r>
              <a:rPr lang="en-US" dirty="0"/>
              <a:t>Each directive contains a deadline by which EU countries must incorporate its provisions into their national legislation and inform the Commission to that effect</a:t>
            </a:r>
            <a:r>
              <a:rPr lang="en-US" dirty="0" smtClean="0"/>
              <a:t>.</a:t>
            </a:r>
            <a:endParaRPr lang="hu-HU" dirty="0" smtClean="0"/>
          </a:p>
          <a:p>
            <a:endParaRPr lang="en-US" dirty="0"/>
          </a:p>
          <a:p>
            <a:r>
              <a:rPr lang="en-US" dirty="0"/>
              <a:t>The Commission assists member countries in correctly implementing all EU laws. It provides online information, implementation plans, guidance documents and </a:t>
            </a:r>
            <a:r>
              <a:rPr lang="en-US" dirty="0" err="1"/>
              <a:t>organises</a:t>
            </a:r>
            <a:r>
              <a:rPr lang="en-US" dirty="0"/>
              <a:t> expert‑group meetings.</a:t>
            </a:r>
          </a:p>
          <a:p>
            <a:pPr algn="ctr"/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227657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1476666"/>
          </a:xfrm>
        </p:spPr>
        <p:txBody>
          <a:bodyPr>
            <a:normAutofit/>
          </a:bodyPr>
          <a:lstStyle/>
          <a:p>
            <a:pPr algn="l"/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Miklós Szirbik, </a:t>
            </a:r>
            <a:r>
              <a:rPr lang="en-US" sz="2400" b="1" i="1" dirty="0" err="1">
                <a:solidFill>
                  <a:schemeClr val="accent4">
                    <a:lumMod val="75000"/>
                  </a:schemeClr>
                </a:solidFill>
              </a:rPr>
              <a:t>Miklós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400" b="1" i="1" dirty="0" err="1">
                <a:solidFill>
                  <a:schemeClr val="accent4">
                    <a:lumMod val="75000"/>
                  </a:schemeClr>
                </a:solidFill>
              </a:rPr>
              <a:t>Szirbik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</a:rPr>
              <a:t>, Legal System of the EU</a:t>
            </a: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endParaRPr lang="en-US" sz="2400" b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789" y="2141298"/>
            <a:ext cx="10357449" cy="2989502"/>
          </a:xfrm>
        </p:spPr>
        <p:txBody>
          <a:bodyPr>
            <a:normAutofit fontScale="92500" lnSpcReduction="20000"/>
          </a:bodyPr>
          <a:lstStyle/>
          <a:p>
            <a:r>
              <a:rPr lang="hu-HU" b="1" u="sng" dirty="0" err="1"/>
              <a:t>Commission</a:t>
            </a:r>
            <a:r>
              <a:rPr lang="hu-HU" b="1" u="sng" dirty="0"/>
              <a:t> </a:t>
            </a:r>
            <a:r>
              <a:rPr lang="hu-HU" b="1" u="sng" dirty="0" err="1" smtClean="0"/>
              <a:t>monitors</a:t>
            </a:r>
            <a:endParaRPr lang="hu-HU" b="1" u="sng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l"/>
            <a:endParaRPr lang="hu-HU" b="1" u="sng" dirty="0" smtClean="0"/>
          </a:p>
          <a:p>
            <a:pPr algn="l"/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</a:rPr>
              <a:t>The Commission is responsible for making sure that all EU countries properly apply EU law. In this role, the Commission is referred to as the ‘guardian of the treaties</a:t>
            </a:r>
            <a:r>
              <a:rPr lang="en-US" dirty="0" smtClean="0">
                <a:solidFill>
                  <a:srgbClr val="404040"/>
                </a:solidFill>
                <a:latin typeface="Arial" panose="020B0604020202020204" pitchFamily="34" charset="0"/>
              </a:rPr>
              <a:t>’.</a:t>
            </a:r>
            <a:endParaRPr lang="hu-HU" dirty="0" smtClean="0">
              <a:solidFill>
                <a:srgbClr val="404040"/>
              </a:solidFill>
              <a:latin typeface="Arial" panose="020B0604020202020204" pitchFamily="34" charset="0"/>
            </a:endParaRPr>
          </a:p>
          <a:p>
            <a:pPr algn="l"/>
            <a:endParaRPr lang="en-US" dirty="0">
              <a:solidFill>
                <a:srgbClr val="404040"/>
              </a:solidFill>
              <a:latin typeface="Arial" panose="020B0604020202020204" pitchFamily="34" charset="0"/>
            </a:endParaRPr>
          </a:p>
          <a:p>
            <a:pPr algn="l"/>
            <a:r>
              <a:rPr lang="en-US" b="1" dirty="0">
                <a:solidFill>
                  <a:srgbClr val="404040"/>
                </a:solidFill>
                <a:latin typeface="Arial" panose="020B0604020202020204" pitchFamily="34" charset="0"/>
              </a:rPr>
              <a:t>The Commission will take steps if an EU country: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</a:rPr>
              <a:t>does not fully incorporate a directive into its national law by the set deadline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</a:rPr>
              <a:t>might not have applied EU law correctly</a:t>
            </a:r>
          </a:p>
          <a:p>
            <a:pPr algn="l"/>
            <a:endParaRPr lang="hu-HU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1636816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1476666"/>
          </a:xfrm>
        </p:spPr>
        <p:txBody>
          <a:bodyPr>
            <a:normAutofit/>
          </a:bodyPr>
          <a:lstStyle/>
          <a:p>
            <a:pPr algn="l"/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Miklós Szirbik, </a:t>
            </a:r>
            <a:r>
              <a:rPr lang="en-US" sz="2400" b="1" i="1" dirty="0" err="1">
                <a:solidFill>
                  <a:schemeClr val="accent4">
                    <a:lumMod val="75000"/>
                  </a:schemeClr>
                </a:solidFill>
              </a:rPr>
              <a:t>Miklós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400" b="1" i="1" dirty="0" err="1">
                <a:solidFill>
                  <a:schemeClr val="accent4">
                    <a:lumMod val="75000"/>
                  </a:schemeClr>
                </a:solidFill>
              </a:rPr>
              <a:t>Szirbik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</a:rPr>
              <a:t>, Legal System of the EU</a:t>
            </a: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endParaRPr lang="en-US" sz="2400" b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789" y="2141298"/>
            <a:ext cx="11156111" cy="4615102"/>
          </a:xfrm>
        </p:spPr>
        <p:txBody>
          <a:bodyPr>
            <a:normAutofit lnSpcReduction="10000"/>
          </a:bodyPr>
          <a:lstStyle/>
          <a:p>
            <a:pPr algn="l"/>
            <a:r>
              <a:rPr lang="en-AU" sz="1900" dirty="0" smtClean="0"/>
              <a:t>The Commission supports the Member states regarding the implementation of EU Law with numerous measures helping the member states to deal with this task</a:t>
            </a:r>
            <a:r>
              <a:rPr lang="hu-HU" sz="1900" dirty="0" smtClean="0"/>
              <a:t>:</a:t>
            </a:r>
          </a:p>
          <a:p>
            <a:pPr algn="l"/>
            <a:r>
              <a:rPr lang="en-AU" sz="1900" dirty="0" smtClean="0"/>
              <a:t>- Interpretation aids </a:t>
            </a:r>
          </a:p>
          <a:p>
            <a:pPr algn="l"/>
            <a:r>
              <a:rPr lang="en-AU" sz="1900" dirty="0" smtClean="0"/>
              <a:t>- Online information</a:t>
            </a:r>
          </a:p>
          <a:p>
            <a:pPr algn="l"/>
            <a:r>
              <a:rPr lang="en-AU" sz="1900" dirty="0" smtClean="0"/>
              <a:t>- Implementation plans </a:t>
            </a:r>
          </a:p>
          <a:p>
            <a:pPr marL="342900" indent="-342900" algn="l">
              <a:buFontTx/>
              <a:buChar char="-"/>
            </a:pPr>
            <a:r>
              <a:rPr lang="en-AU" sz="1900" dirty="0" smtClean="0"/>
              <a:t>Notices </a:t>
            </a:r>
            <a:endParaRPr lang="hu-HU" sz="1900" dirty="0" smtClean="0"/>
          </a:p>
          <a:p>
            <a:r>
              <a:rPr lang="hu-HU" sz="1900" u="sng" dirty="0" err="1" smtClean="0"/>
              <a:t>Example</a:t>
            </a:r>
            <a:r>
              <a:rPr lang="hu-HU" sz="1900" u="sng" dirty="0" smtClean="0"/>
              <a:t>: </a:t>
            </a:r>
            <a:r>
              <a:rPr lang="en-US" sz="1900" b="1" dirty="0"/>
              <a:t>NOTICES FROM EUROPEAN UNION INSTITUTIONS, BODIES, OFFICES AND AGENCIES </a:t>
            </a:r>
          </a:p>
          <a:p>
            <a:r>
              <a:rPr lang="en-US" sz="1900" b="1" dirty="0"/>
              <a:t>EUROPEAN COMMISSION </a:t>
            </a:r>
          </a:p>
          <a:p>
            <a:r>
              <a:rPr lang="en-US" sz="1900" dirty="0"/>
              <a:t>Commission Notice on the notion of State aid as referred to in Article 107(1) of the Treaty on the Functioning of the European Union </a:t>
            </a:r>
          </a:p>
          <a:p>
            <a:r>
              <a:rPr lang="en-US" sz="1900" dirty="0"/>
              <a:t>(2016/C 262/01) </a:t>
            </a:r>
            <a:endParaRPr lang="hu-HU" sz="1900" dirty="0" smtClean="0"/>
          </a:p>
          <a:p>
            <a:r>
              <a:rPr lang="en-AU" dirty="0">
                <a:hlinkClick r:id="rId3"/>
              </a:rPr>
              <a:t>https://eur-lex.europa.eu/legal-content/HU/ALL/?</a:t>
            </a:r>
            <a:r>
              <a:rPr lang="en-AU" dirty="0" smtClean="0">
                <a:hlinkClick r:id="rId3"/>
              </a:rPr>
              <a:t>uri=CELEX%3A52016XC0719%2805%29</a:t>
            </a:r>
            <a:r>
              <a:rPr lang="hu-HU" dirty="0" smtClean="0"/>
              <a:t> </a:t>
            </a:r>
            <a:endParaRPr lang="en-A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325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1476666"/>
          </a:xfrm>
        </p:spPr>
        <p:txBody>
          <a:bodyPr>
            <a:normAutofit/>
          </a:bodyPr>
          <a:lstStyle/>
          <a:p>
            <a:pPr algn="l"/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Miklós Szirbik, </a:t>
            </a:r>
            <a:r>
              <a:rPr lang="en-US" sz="2400" b="1" i="1" dirty="0" err="1">
                <a:solidFill>
                  <a:schemeClr val="accent4">
                    <a:lumMod val="75000"/>
                  </a:schemeClr>
                </a:solidFill>
              </a:rPr>
              <a:t>Miklós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400" b="1" i="1" dirty="0" err="1">
                <a:solidFill>
                  <a:schemeClr val="accent4">
                    <a:lumMod val="75000"/>
                  </a:schemeClr>
                </a:solidFill>
              </a:rPr>
              <a:t>Szirbik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</a:rPr>
              <a:t>, Legal System of the EU</a:t>
            </a: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endParaRPr lang="en-US" sz="2400" b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789" y="2141298"/>
            <a:ext cx="10357449" cy="3865802"/>
          </a:xfrm>
        </p:spPr>
        <p:txBody>
          <a:bodyPr>
            <a:normAutofit lnSpcReduction="10000"/>
          </a:bodyPr>
          <a:lstStyle/>
          <a:p>
            <a:endParaRPr lang="hu-HU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The </a:t>
            </a:r>
            <a:r>
              <a:rPr lang="en-US" b="1" u="sng" dirty="0">
                <a:solidFill>
                  <a:schemeClr val="accent4">
                    <a:lumMod val="75000"/>
                  </a:schemeClr>
                </a:solidFill>
              </a:rPr>
              <a:t>2016 communication EU law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: Better results through better application explains how the Commission ensures the application, implementation and enforcement of EU law for the benefit of all citizens, consumers and businesses.</a:t>
            </a:r>
            <a:endParaRPr lang="hu-HU" b="1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hu-HU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EUROPEAN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COMMISSION</a:t>
            </a:r>
          </a:p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COMMUNICATION FROM THE COMMISSION EU law: Better results through better application (2017/C 18/02)</a:t>
            </a:r>
          </a:p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  <a:hlinkClick r:id="rId3"/>
              </a:rPr>
              <a:t>https://eur-lex.europa.eu/legal-content/EN/TXT/PDF/?uri=CELEX:52017XC0119(01)&amp;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hlinkClick r:id="rId3"/>
              </a:rPr>
              <a:t>from=hu</a:t>
            </a:r>
            <a:r>
              <a:rPr lang="hu-HU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0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1476666"/>
          </a:xfrm>
        </p:spPr>
        <p:txBody>
          <a:bodyPr>
            <a:normAutofit/>
          </a:bodyPr>
          <a:lstStyle/>
          <a:p>
            <a:pPr algn="l"/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Miklós Szirbik, </a:t>
            </a:r>
            <a:r>
              <a:rPr lang="en-US" sz="2400" b="1" i="1" dirty="0" err="1">
                <a:solidFill>
                  <a:schemeClr val="accent4">
                    <a:lumMod val="75000"/>
                  </a:schemeClr>
                </a:solidFill>
              </a:rPr>
              <a:t>Miklós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400" b="1" i="1" dirty="0" err="1">
                <a:solidFill>
                  <a:schemeClr val="accent4">
                    <a:lumMod val="75000"/>
                  </a:schemeClr>
                </a:solidFill>
              </a:rPr>
              <a:t>Szirbik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</a:rPr>
              <a:t>, Legal System of the EU</a:t>
            </a: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</a:br>
            <a:endParaRPr lang="en-US" sz="2400" b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789" y="2141298"/>
            <a:ext cx="10357449" cy="4246802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Monitoring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implementation</a:t>
            </a:r>
            <a:r>
              <a:rPr lang="hu-HU" b="1" dirty="0" smtClean="0">
                <a:solidFill>
                  <a:schemeClr val="accent4">
                    <a:lumMod val="75000"/>
                  </a:schemeClr>
                </a:solidFill>
              </a:rPr>
              <a:t> – </a:t>
            </a:r>
            <a:r>
              <a:rPr lang="hu-HU" b="1" dirty="0" err="1" smtClean="0">
                <a:solidFill>
                  <a:schemeClr val="accent4">
                    <a:lumMod val="75000"/>
                  </a:schemeClr>
                </a:solidFill>
              </a:rPr>
              <a:t>why</a:t>
            </a:r>
            <a:r>
              <a:rPr lang="hu-HU" b="1" dirty="0">
                <a:solidFill>
                  <a:schemeClr val="accent4">
                    <a:lumMod val="75000"/>
                  </a:schemeClr>
                </a:solidFill>
              </a:rPr>
              <a:t>?</a:t>
            </a:r>
            <a:endParaRPr lang="hu-HU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hu-HU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b="1" u="sng" dirty="0">
                <a:solidFill>
                  <a:schemeClr val="accent4">
                    <a:lumMod val="75000"/>
                  </a:schemeClr>
                </a:solidFill>
              </a:rPr>
              <a:t>Delays in transposing EU law </a:t>
            </a:r>
            <a:endParaRPr lang="hu-HU" b="1" u="sng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prevent </a:t>
            </a:r>
            <a:r>
              <a:rPr lang="en-US" i="1" dirty="0">
                <a:solidFill>
                  <a:schemeClr val="accent4">
                    <a:lumMod val="75000"/>
                  </a:schemeClr>
                </a:solidFill>
              </a:rPr>
              <a:t>citizens and businesses from enjoying the laws' benefits, </a:t>
            </a:r>
            <a:endParaRPr lang="hu-HU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create </a:t>
            </a:r>
            <a:r>
              <a:rPr lang="en-US" i="1" dirty="0">
                <a:solidFill>
                  <a:schemeClr val="accent4">
                    <a:lumMod val="75000"/>
                  </a:schemeClr>
                </a:solidFill>
              </a:rPr>
              <a:t>uncertainty as to what rules apply 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and</a:t>
            </a:r>
            <a:endParaRPr lang="hu-HU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i="1" dirty="0">
                <a:solidFill>
                  <a:schemeClr val="accent4">
                    <a:lumMod val="75000"/>
                  </a:schemeClr>
                </a:solidFill>
              </a:rPr>
              <a:t>negatively affect the functioning of the EU's internal market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hu-HU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en-US" i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Each directive contains a deadline for transposition. By that date EU countries must send the Commission the text of the national implementing measures, which incorporate the provisions of the directive into their legislation. </a:t>
            </a:r>
            <a:endParaRPr lang="hu-HU" b="1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518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1502</TotalTime>
  <Words>550</Words>
  <Application>Microsoft Office PowerPoint</Application>
  <PresentationFormat>Szélesvásznú</PresentationFormat>
  <Paragraphs>73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NATIONAL UNIVERSITY OF PUBLIC SERVICE</vt:lpstr>
      <vt:lpstr>Miklós Szirbik, Legal System of the EU</vt:lpstr>
      <vt:lpstr>Miklós Szirbik, Miklós Szirbik, Legal System of the EU </vt:lpstr>
      <vt:lpstr> </vt:lpstr>
      <vt:lpstr> </vt:lpstr>
      <vt:lpstr>Miklós Szirbik, Miklós Szirbik, Legal System of the EU </vt:lpstr>
      <vt:lpstr>Miklós Szirbik, Miklós Szirbik, Legal System of the EU </vt:lpstr>
      <vt:lpstr>Miklós Szirbik, Miklós Szirbik, Legal System of the EU </vt:lpstr>
      <vt:lpstr>Miklós Szirbik, Miklós Szirbik, Legal System of the EU </vt:lpstr>
      <vt:lpstr>Miklós Szirbik, Miklós Szirbik, Legal System of the EU 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UNIVERSITY OF PUBLIC SERVICE</dc:title>
  <dc:creator>Szirbik Miklos</dc:creator>
  <cp:lastModifiedBy>Tanterem</cp:lastModifiedBy>
  <cp:revision>73</cp:revision>
  <dcterms:created xsi:type="dcterms:W3CDTF">2019-02-07T17:10:18Z</dcterms:created>
  <dcterms:modified xsi:type="dcterms:W3CDTF">2019-11-11T10:58:27Z</dcterms:modified>
</cp:coreProperties>
</file>