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83" r:id="rId4"/>
    <p:sldId id="312" r:id="rId5"/>
    <p:sldId id="318" r:id="rId6"/>
    <p:sldId id="266" r:id="rId7"/>
    <p:sldId id="319" r:id="rId8"/>
    <p:sldId id="300" r:id="rId9"/>
    <p:sldId id="301" r:id="rId10"/>
    <p:sldId id="302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ternal_market/scoreboard/index_en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HU/ALL/?uri=CELEX:52016XC0719(05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52017XC0119(01)&amp;from=h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NATIONAL UNIVERSITY OF PUBLIC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FACULTY OF INTERNATIONAL AND EUROPEAN STUDIES</a:t>
            </a: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Legal System of the EU</a:t>
            </a:r>
          </a:p>
          <a:p>
            <a:r>
              <a:rPr lang="en-US" b="1" i="1" u="sng" dirty="0" smtClean="0">
                <a:solidFill>
                  <a:schemeClr val="accent4">
                    <a:lumMod val="75000"/>
                  </a:schemeClr>
                </a:solidFill>
              </a:rPr>
              <a:t>INITB13</a:t>
            </a:r>
            <a:r>
              <a:rPr lang="hu-HU" b="1" i="1" u="sng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Dr. Miklós Szirbik, LL.M.</a:t>
            </a:r>
          </a:p>
          <a:p>
            <a:r>
              <a:rPr lang="en-US" b="1" i="1" u="sng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hu-HU" b="1" i="1" u="sng" dirty="0" smtClean="0">
                <a:solidFill>
                  <a:schemeClr val="accent4">
                    <a:lumMod val="75000"/>
                  </a:schemeClr>
                </a:solidFill>
              </a:rPr>
              <a:t>8</a:t>
            </a:r>
            <a:r>
              <a:rPr lang="en-US" b="1" i="1" u="sng" dirty="0" smtClean="0">
                <a:solidFill>
                  <a:schemeClr val="accent4">
                    <a:lumMod val="75000"/>
                  </a:schemeClr>
                </a:solidFill>
              </a:rPr>
              <a:t>.10.2019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Szirbik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, Legal System of the EU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2333167"/>
          </a:xfrm>
        </p:spPr>
        <p:txBody>
          <a:bodyPr>
            <a:normAutofit/>
          </a:bodyPr>
          <a:lstStyle/>
          <a:p>
            <a:r>
              <a:rPr lang="hu-HU" b="1" u="sng" dirty="0" err="1">
                <a:hlinkClick r:id="rId3"/>
              </a:rPr>
              <a:t>Single</a:t>
            </a:r>
            <a:r>
              <a:rPr lang="hu-HU" b="1" u="sng" dirty="0">
                <a:hlinkClick r:id="rId3"/>
              </a:rPr>
              <a:t> Market </a:t>
            </a:r>
            <a:r>
              <a:rPr lang="hu-HU" b="1" u="sng" dirty="0" err="1" smtClean="0">
                <a:hlinkClick r:id="rId3"/>
              </a:rPr>
              <a:t>Scoreboard</a:t>
            </a:r>
            <a:r>
              <a:rPr lang="hu-HU" b="1" u="sng" dirty="0"/>
              <a:t> - Performance per </a:t>
            </a:r>
            <a:r>
              <a:rPr lang="hu-HU" b="1" u="sng" dirty="0" err="1"/>
              <a:t>Member</a:t>
            </a:r>
            <a:r>
              <a:rPr lang="hu-HU" b="1" u="sng" dirty="0"/>
              <a:t> </a:t>
            </a:r>
            <a:r>
              <a:rPr lang="hu-HU" b="1" u="sng" dirty="0" err="1" smtClean="0"/>
              <a:t>State</a:t>
            </a:r>
            <a:endParaRPr lang="hu-HU" b="1" u="sng" dirty="0" smtClean="0"/>
          </a:p>
          <a:p>
            <a:endParaRPr lang="hu-HU" b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https://</a:t>
            </a:r>
            <a:r>
              <a:rPr lang="en-US" smtClean="0">
                <a:solidFill>
                  <a:schemeClr val="accent4">
                    <a:lumMod val="75000"/>
                  </a:schemeClr>
                </a:solidFill>
              </a:rPr>
              <a:t>ec.europa.eu/internal_market/scoreboard/performance_by_member_state/index_en.htm</a:t>
            </a:r>
            <a:r>
              <a:rPr lang="hu-H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Thank you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b="1" u="sng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Miklós Szirbik, </a:t>
            </a:r>
            <a:r>
              <a:rPr lang="en-US" sz="4400" b="1" i="1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Legal System of the EU</a:t>
            </a:r>
            <a:endParaRPr lang="en-US" sz="4400" b="1" u="sng" kern="120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49" y="2543985"/>
            <a:ext cx="3661831" cy="1790228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4224" y="2508928"/>
            <a:ext cx="5271476" cy="23297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AU" sz="2000" b="1" kern="1200" dirty="0" smtClean="0">
                <a:solidFill>
                  <a:srgbClr val="000000"/>
                </a:solidFill>
              </a:rPr>
              <a:t>Repeating questions: </a:t>
            </a:r>
          </a:p>
          <a:p>
            <a:pPr algn="l"/>
            <a:r>
              <a:rPr lang="en-AU" sz="2000" kern="1200" dirty="0" smtClean="0">
                <a:solidFill>
                  <a:srgbClr val="000000"/>
                </a:solidFill>
              </a:rPr>
              <a:t>In which situation can the direct effect and the supremacy of EU law be </a:t>
            </a:r>
            <a:r>
              <a:rPr lang="en-AU" sz="2000" kern="1200" dirty="0" err="1" smtClean="0">
                <a:solidFill>
                  <a:srgbClr val="000000"/>
                </a:solidFill>
              </a:rPr>
              <a:t>questio</a:t>
            </a:r>
            <a:r>
              <a:rPr lang="hu-HU" sz="2000" kern="1200" dirty="0" err="1" smtClean="0">
                <a:solidFill>
                  <a:srgbClr val="000000"/>
                </a:solidFill>
              </a:rPr>
              <a:t>ned</a:t>
            </a:r>
            <a:r>
              <a:rPr lang="en-AU" sz="2000" kern="1200" smtClean="0">
                <a:solidFill>
                  <a:srgbClr val="000000"/>
                </a:solidFill>
              </a:rPr>
              <a:t> </a:t>
            </a:r>
            <a:r>
              <a:rPr lang="en-AU" sz="2000" b="1" kern="1200" dirty="0" smtClean="0">
                <a:solidFill>
                  <a:srgbClr val="000000"/>
                </a:solidFill>
              </a:rPr>
              <a:t>exceptionally</a:t>
            </a:r>
            <a:r>
              <a:rPr lang="en-AU" sz="2000" kern="1200" dirty="0" smtClean="0">
                <a:solidFill>
                  <a:srgbClr val="000000"/>
                </a:solidFill>
              </a:rPr>
              <a:t> and what is the impact of the</a:t>
            </a:r>
            <a:r>
              <a:rPr lang="en-AU" sz="2000" dirty="0" smtClean="0">
                <a:solidFill>
                  <a:srgbClr val="000000"/>
                </a:solidFill>
              </a:rPr>
              <a:t> </a:t>
            </a:r>
            <a:r>
              <a:rPr lang="en-AU" sz="2000" b="1" dirty="0" smtClean="0">
                <a:solidFill>
                  <a:srgbClr val="000000"/>
                </a:solidFill>
              </a:rPr>
              <a:t>Solange II </a:t>
            </a:r>
            <a:r>
              <a:rPr lang="en-AU" sz="2000" dirty="0" smtClean="0">
                <a:solidFill>
                  <a:srgbClr val="000000"/>
                </a:solidFill>
              </a:rPr>
              <a:t>decision of the German  Constitutional Court in this regard?</a:t>
            </a:r>
            <a:endParaRPr lang="en-AU" sz="20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28224" r="13609"/>
          <a:stretch/>
        </p:blipFill>
        <p:spPr>
          <a:xfrm>
            <a:off x="6706581" y="2247531"/>
            <a:ext cx="5485419" cy="4610469"/>
          </a:xfrm>
          <a:custGeom>
            <a:avLst/>
            <a:gdLst>
              <a:gd name="connsiteX0" fmla="*/ 3140343 w 5485419"/>
              <a:gd name="connsiteY0" fmla="*/ 0 h 4610469"/>
              <a:gd name="connsiteX1" fmla="*/ 5360901 w 5485419"/>
              <a:gd name="connsiteY1" fmla="*/ 919786 h 4610469"/>
              <a:gd name="connsiteX2" fmla="*/ 5485419 w 5485419"/>
              <a:gd name="connsiteY2" fmla="*/ 1056789 h 4610469"/>
              <a:gd name="connsiteX3" fmla="*/ 5485419 w 5485419"/>
              <a:gd name="connsiteY3" fmla="*/ 4610469 h 4610469"/>
              <a:gd name="connsiteX4" fmla="*/ 366137 w 5485419"/>
              <a:gd name="connsiteY4" fmla="*/ 4610469 h 4610469"/>
              <a:gd name="connsiteX5" fmla="*/ 246784 w 5485419"/>
              <a:gd name="connsiteY5" fmla="*/ 4362707 h 4610469"/>
              <a:gd name="connsiteX6" fmla="*/ 0 w 5485419"/>
              <a:gd name="connsiteY6" fmla="*/ 3140344 h 4610469"/>
              <a:gd name="connsiteX7" fmla="*/ 3140343 w 5485419"/>
              <a:gd name="connsiteY7" fmla="*/ 0 h 461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8D37CA7-7DF0-472B-ACD4-BF4CD7851B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5320" r="-1" b="8048"/>
          <a:stretch/>
        </p:blipFill>
        <p:spPr>
          <a:xfrm>
            <a:off x="6219440" y="1"/>
            <a:ext cx="4548867" cy="2614366"/>
          </a:xfrm>
          <a:custGeom>
            <a:avLst/>
            <a:gdLst>
              <a:gd name="connsiteX0" fmla="*/ 28132 w 4548867"/>
              <a:gd name="connsiteY0" fmla="*/ 0 h 2614366"/>
              <a:gd name="connsiteX1" fmla="*/ 4520736 w 4548867"/>
              <a:gd name="connsiteY1" fmla="*/ 0 h 2614366"/>
              <a:gd name="connsiteX2" fmla="*/ 4537124 w 4548867"/>
              <a:gd name="connsiteY2" fmla="*/ 107385 h 2614366"/>
              <a:gd name="connsiteX3" fmla="*/ 4548867 w 4548867"/>
              <a:gd name="connsiteY3" fmla="*/ 339933 h 2614366"/>
              <a:gd name="connsiteX4" fmla="*/ 2274434 w 4548867"/>
              <a:gd name="connsiteY4" fmla="*/ 2614366 h 2614366"/>
              <a:gd name="connsiteX5" fmla="*/ 0 w 4548867"/>
              <a:gd name="connsiteY5" fmla="*/ 339933 h 2614366"/>
              <a:gd name="connsiteX6" fmla="*/ 11743 w 4548867"/>
              <a:gd name="connsiteY6" fmla="*/ 107385 h 261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661" y="802955"/>
            <a:ext cx="5290594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100" b="1" u="sng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Miklós Szirbik, </a:t>
            </a:r>
            <a:r>
              <a:rPr lang="en-US" sz="3100" b="1" i="1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Miklós Szirbik, Legal System of the EU</a:t>
            </a:r>
            <a:r>
              <a:rPr lang="en-US" sz="3100" b="1" u="sng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100" b="1" u="sng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endParaRPr lang="en-US" sz="3100" b="1" u="sng" kern="120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661" y="2421682"/>
            <a:ext cx="5286665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14300" algn="l"/>
            <a:r>
              <a:rPr lang="en-US" sz="1900" b="1" dirty="0">
                <a:solidFill>
                  <a:srgbClr val="000000"/>
                </a:solidFill>
              </a:rPr>
              <a:t>Topics:</a:t>
            </a:r>
          </a:p>
          <a:p>
            <a:pPr marL="114300" algn="l"/>
            <a:r>
              <a:rPr lang="en-US" sz="1900" dirty="0">
                <a:solidFill>
                  <a:srgbClr val="000000"/>
                </a:solidFill>
              </a:rPr>
              <a:t>EU law and its application</a:t>
            </a:r>
            <a:endParaRPr lang="en-US" sz="19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457200" indent="-228600" algn="l">
              <a:buFont typeface="Arial" panose="020B0604020202020204" pitchFamily="34" charset="0"/>
              <a:buChar char="•"/>
            </a:pPr>
            <a:endParaRPr lang="en-US" sz="19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7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0161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8" y="2183569"/>
            <a:ext cx="10357449" cy="2333167"/>
          </a:xfrm>
        </p:spPr>
        <p:txBody>
          <a:bodyPr>
            <a:normAutofit/>
          </a:bodyPr>
          <a:lstStyle/>
          <a:p>
            <a:pPr algn="just"/>
            <a:endParaRPr lang="hu-H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A1EE2-F564-44A2-A65D-015F095D88EB}"/>
              </a:ext>
            </a:extLst>
          </p:cNvPr>
          <p:cNvSpPr txBox="1"/>
          <p:nvPr/>
        </p:nvSpPr>
        <p:spPr>
          <a:xfrm>
            <a:off x="230038" y="2820134"/>
            <a:ext cx="8760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R</a:t>
            </a:r>
            <a:r>
              <a:rPr lang="en-US" b="1" dirty="0" err="1" smtClean="0"/>
              <a:t>egulations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/>
              <a:t>decisions</a:t>
            </a:r>
            <a:r>
              <a:rPr lang="en-US" dirty="0"/>
              <a:t> become binding automatically throughout the EU on the date they enter into </a:t>
            </a:r>
            <a:r>
              <a:rPr lang="en-US" dirty="0" smtClean="0"/>
              <a:t>force</a:t>
            </a:r>
            <a:r>
              <a:rPr lang="hu-HU" dirty="0" smtClean="0"/>
              <a:t>.</a:t>
            </a:r>
          </a:p>
          <a:p>
            <a:endParaRPr lang="en-US" dirty="0"/>
          </a:p>
          <a:p>
            <a:r>
              <a:rPr lang="hu-HU" b="1" dirty="0"/>
              <a:t>D</a:t>
            </a:r>
            <a:r>
              <a:rPr lang="en-US" b="1" dirty="0" err="1" smtClean="0"/>
              <a:t>irectives</a:t>
            </a:r>
            <a:r>
              <a:rPr lang="en-US" dirty="0" smtClean="0"/>
              <a:t> </a:t>
            </a:r>
            <a:r>
              <a:rPr lang="en-US" dirty="0"/>
              <a:t>must be incorporated by EU countries into their national legislation</a:t>
            </a:r>
          </a:p>
        </p:txBody>
      </p:sp>
    </p:spTree>
    <p:extLst>
      <p:ext uri="{BB962C8B-B14F-4D97-AF65-F5344CB8AC3E}">
        <p14:creationId xmlns:p14="http://schemas.microsoft.com/office/powerpoint/2010/main" val="42397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0161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8" y="2183569"/>
            <a:ext cx="10357449" cy="2333167"/>
          </a:xfrm>
        </p:spPr>
        <p:txBody>
          <a:bodyPr>
            <a:normAutofit/>
          </a:bodyPr>
          <a:lstStyle/>
          <a:p>
            <a:pPr algn="just"/>
            <a:endParaRPr lang="hu-H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A1EE2-F564-44A2-A65D-015F095D88EB}"/>
              </a:ext>
            </a:extLst>
          </p:cNvPr>
          <p:cNvSpPr txBox="1"/>
          <p:nvPr/>
        </p:nvSpPr>
        <p:spPr>
          <a:xfrm>
            <a:off x="307675" y="293298"/>
            <a:ext cx="876023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/>
              <a:t>EU countries </a:t>
            </a:r>
            <a:r>
              <a:rPr lang="en-US" sz="1600" b="1" u="sng" dirty="0" smtClean="0"/>
              <a:t>implement</a:t>
            </a:r>
            <a:endParaRPr lang="hu-HU" sz="1600" b="1" u="sng" dirty="0" smtClean="0"/>
          </a:p>
          <a:p>
            <a:pPr algn="ctr"/>
            <a:endParaRPr lang="hu-HU" sz="1600" b="1" dirty="0"/>
          </a:p>
          <a:p>
            <a:pPr algn="ctr"/>
            <a:endParaRPr lang="hu-HU" sz="1600" b="1" dirty="0" smtClean="0"/>
          </a:p>
          <a:p>
            <a:r>
              <a:rPr lang="en-US" b="1" dirty="0"/>
              <a:t>Regulations and decisions</a:t>
            </a:r>
          </a:p>
          <a:p>
            <a:r>
              <a:rPr lang="en-US" dirty="0"/>
              <a:t>National authorities </a:t>
            </a:r>
            <a:r>
              <a:rPr lang="en-US" u="sng" dirty="0"/>
              <a:t>must ensure </a:t>
            </a:r>
            <a:r>
              <a:rPr lang="en-US" dirty="0"/>
              <a:t>they are correctly applied</a:t>
            </a:r>
            <a:r>
              <a:rPr lang="en-US" dirty="0" smtClean="0"/>
              <a:t>.</a:t>
            </a:r>
            <a:endParaRPr lang="hu-HU" dirty="0" smtClean="0"/>
          </a:p>
          <a:p>
            <a:endParaRPr lang="en-US" dirty="0"/>
          </a:p>
          <a:p>
            <a:r>
              <a:rPr lang="en-US" b="1" dirty="0"/>
              <a:t>Directives</a:t>
            </a:r>
          </a:p>
          <a:p>
            <a:r>
              <a:rPr lang="en-US" dirty="0"/>
              <a:t>Each directive contains a deadline by which EU countries must incorporate its provisions into their national legislation and inform the Commission to that effect</a:t>
            </a:r>
            <a:r>
              <a:rPr lang="en-US" dirty="0" smtClean="0"/>
              <a:t>.</a:t>
            </a:r>
            <a:endParaRPr lang="hu-HU" dirty="0" smtClean="0"/>
          </a:p>
          <a:p>
            <a:endParaRPr lang="en-US" dirty="0"/>
          </a:p>
          <a:p>
            <a:r>
              <a:rPr lang="en-US" dirty="0"/>
              <a:t>The Commission assists member countries in correctly implementing all EU laws. It provides online information, implementation plans, guidance documents and </a:t>
            </a:r>
            <a:r>
              <a:rPr lang="en-US" dirty="0" err="1"/>
              <a:t>organises</a:t>
            </a:r>
            <a:r>
              <a:rPr lang="en-US" dirty="0"/>
              <a:t> expert‑group meetings.</a:t>
            </a:r>
          </a:p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2765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Szirbik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, Legal System of the EU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2989502"/>
          </a:xfrm>
        </p:spPr>
        <p:txBody>
          <a:bodyPr>
            <a:normAutofit fontScale="92500" lnSpcReduction="20000"/>
          </a:bodyPr>
          <a:lstStyle/>
          <a:p>
            <a:r>
              <a:rPr lang="hu-HU" b="1" u="sng" dirty="0" err="1"/>
              <a:t>Commission</a:t>
            </a:r>
            <a:r>
              <a:rPr lang="hu-HU" b="1" u="sng" dirty="0"/>
              <a:t> </a:t>
            </a:r>
            <a:r>
              <a:rPr lang="hu-HU" b="1" u="sng" dirty="0" err="1" smtClean="0"/>
              <a:t>monitors</a:t>
            </a:r>
            <a:endParaRPr lang="hu-HU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l"/>
            <a:endParaRPr lang="hu-HU" b="1" u="sng" dirty="0" smtClean="0"/>
          </a:p>
          <a:p>
            <a:pPr algn="l"/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The Commission is responsible for making sure that all EU countries properly apply EU law. In this role, the Commission is referred to as the ‘guardian of the treaties</a:t>
            </a:r>
            <a:r>
              <a:rPr lang="en-US" dirty="0" smtClean="0">
                <a:solidFill>
                  <a:srgbClr val="404040"/>
                </a:solidFill>
                <a:latin typeface="Arial" panose="020B0604020202020204" pitchFamily="34" charset="0"/>
              </a:rPr>
              <a:t>’.</a:t>
            </a:r>
            <a:endParaRPr lang="hu-HU" dirty="0" smtClean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algn="l"/>
            <a:endParaRPr lang="en-US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algn="l"/>
            <a:r>
              <a:rPr lang="en-US" b="1" dirty="0">
                <a:solidFill>
                  <a:srgbClr val="404040"/>
                </a:solidFill>
                <a:latin typeface="Arial" panose="020B0604020202020204" pitchFamily="34" charset="0"/>
              </a:rPr>
              <a:t>The Commission will take steps if an EU country: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does not fully incorporate a directive into its national law by the set deadline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might not have applied EU law correctly</a:t>
            </a:r>
          </a:p>
          <a:p>
            <a:pPr algn="l"/>
            <a:endParaRPr lang="hu-HU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63681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Szirbik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, Legal System of the EU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1156111" cy="4615102"/>
          </a:xfrm>
        </p:spPr>
        <p:txBody>
          <a:bodyPr>
            <a:normAutofit lnSpcReduction="10000"/>
          </a:bodyPr>
          <a:lstStyle/>
          <a:p>
            <a:pPr algn="l"/>
            <a:r>
              <a:rPr lang="en-AU" sz="1900" dirty="0" smtClean="0"/>
              <a:t>The Commission supports the Member states regarding the implementation of EU Law with numerous measures helping the member states to deal with this task</a:t>
            </a:r>
            <a:r>
              <a:rPr lang="hu-HU" sz="1900" dirty="0" smtClean="0"/>
              <a:t>:</a:t>
            </a:r>
          </a:p>
          <a:p>
            <a:pPr algn="l"/>
            <a:r>
              <a:rPr lang="en-AU" sz="1900" dirty="0" smtClean="0"/>
              <a:t>- Interpretation aids </a:t>
            </a:r>
          </a:p>
          <a:p>
            <a:pPr algn="l"/>
            <a:r>
              <a:rPr lang="en-AU" sz="1900" dirty="0" smtClean="0"/>
              <a:t>- Online information</a:t>
            </a:r>
          </a:p>
          <a:p>
            <a:pPr algn="l"/>
            <a:r>
              <a:rPr lang="en-AU" sz="1900" dirty="0" smtClean="0"/>
              <a:t>- Implementation plans </a:t>
            </a:r>
          </a:p>
          <a:p>
            <a:pPr marL="342900" indent="-342900" algn="l">
              <a:buFontTx/>
              <a:buChar char="-"/>
            </a:pPr>
            <a:r>
              <a:rPr lang="en-AU" sz="1900" dirty="0" smtClean="0"/>
              <a:t>Notices </a:t>
            </a:r>
            <a:endParaRPr lang="hu-HU" sz="1900" dirty="0" smtClean="0"/>
          </a:p>
          <a:p>
            <a:r>
              <a:rPr lang="hu-HU" sz="1900" u="sng" dirty="0" err="1" smtClean="0"/>
              <a:t>Example</a:t>
            </a:r>
            <a:r>
              <a:rPr lang="hu-HU" sz="1900" u="sng" dirty="0" smtClean="0"/>
              <a:t>: </a:t>
            </a:r>
            <a:r>
              <a:rPr lang="en-US" sz="1900" b="1" dirty="0"/>
              <a:t>NOTICES FROM EUROPEAN UNION INSTITUTIONS, BODIES, OFFICES AND AGENCIES </a:t>
            </a:r>
          </a:p>
          <a:p>
            <a:r>
              <a:rPr lang="en-US" sz="1900" b="1" dirty="0"/>
              <a:t>EUROPEAN COMMISSION </a:t>
            </a:r>
          </a:p>
          <a:p>
            <a:r>
              <a:rPr lang="en-US" sz="1900" dirty="0"/>
              <a:t>Commission Notice on the notion of State aid as referred to in Article 107(1) of the Treaty on the Functioning of the European Union </a:t>
            </a:r>
          </a:p>
          <a:p>
            <a:r>
              <a:rPr lang="en-US" sz="1900" dirty="0"/>
              <a:t>(2016/C 262/01) </a:t>
            </a:r>
            <a:endParaRPr lang="hu-HU" sz="1900" dirty="0" smtClean="0"/>
          </a:p>
          <a:p>
            <a:r>
              <a:rPr lang="en-AU" dirty="0">
                <a:hlinkClick r:id="rId3"/>
              </a:rPr>
              <a:t>https://eur-lex.europa.eu/legal-content/HU/ALL/?</a:t>
            </a:r>
            <a:r>
              <a:rPr lang="en-AU" dirty="0" smtClean="0">
                <a:hlinkClick r:id="rId3"/>
              </a:rPr>
              <a:t>uri=CELEX%3A52016XC0719%2805%29</a:t>
            </a:r>
            <a:r>
              <a:rPr lang="hu-HU" dirty="0" smtClean="0"/>
              <a:t> </a:t>
            </a:r>
            <a:endParaRPr lang="en-A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2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Szirbik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, Legal System of the EU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3865802"/>
          </a:xfrm>
        </p:spPr>
        <p:txBody>
          <a:bodyPr>
            <a:normAutofit lnSpcReduction="10000"/>
          </a:bodyPr>
          <a:lstStyle/>
          <a:p>
            <a:endParaRPr lang="hu-H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2016 communication EU law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: Better results through better application explains how the Commission ensures the application, implementation and enforcement of EU law for the benefit of all citizens, consumers and businesses.</a:t>
            </a:r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hu-H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EUROPEAN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COMMISSION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COMMUNICATION FROM THE COMMISSION EU law: Better results through better application (2017/C 18/02)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https://eur-lex.europa.eu/legal-content/EN/TXT/PDF/?uri=CELEX:52017XC0119(01)&amp;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hlinkClick r:id="rId3"/>
              </a:rPr>
              <a:t>from=hu</a:t>
            </a:r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accent4">
                    <a:lumMod val="75000"/>
                  </a:schemeClr>
                </a:solidFill>
              </a:rPr>
              <a:t>Szirbik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, Legal System of the EU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4680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Monitoring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implementation</a:t>
            </a:r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hu-HU" b="1" dirty="0" err="1" smtClean="0">
                <a:solidFill>
                  <a:schemeClr val="accent4">
                    <a:lumMod val="75000"/>
                  </a:schemeClr>
                </a:solidFill>
              </a:rPr>
              <a:t>why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hu-H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Delays in transposing EU law </a:t>
            </a:r>
            <a:endParaRPr lang="hu-HU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prevent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citizens and businesses from enjoying the laws' benefits, </a:t>
            </a:r>
            <a:endParaRPr lang="hu-H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create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uncertainty as to what rules apply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and</a:t>
            </a:r>
            <a:endParaRPr lang="hu-H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4">
                    <a:lumMod val="75000"/>
                  </a:schemeClr>
                </a:solidFill>
              </a:rPr>
              <a:t>negatively affect the functioning of the EU's internal market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hu-H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Each directive contains a deadline for transposition. By that date EU countries must send the Commission the text of the national implementing measures, which incorporate the provisions of the directive into their legislation. </a:t>
            </a:r>
            <a:endParaRPr lang="hu-HU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1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550</Words>
  <Application>Microsoft Office PowerPoint</Application>
  <PresentationFormat>Szélesvásznú</PresentationFormat>
  <Paragraphs>73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NATIONAL UNIVERSITY OF PUBLIC SERVICE</vt:lpstr>
      <vt:lpstr>Miklós Szirbik, Legal System of the EU</vt:lpstr>
      <vt:lpstr>Miklós Szirbik, Miklós Szirbik, Legal System of the EU </vt:lpstr>
      <vt:lpstr> </vt:lpstr>
      <vt:lpstr> </vt:lpstr>
      <vt:lpstr>Miklós Szirbik, Miklós Szirbik, Legal System of the EU </vt:lpstr>
      <vt:lpstr>Miklós Szirbik, Miklós Szirbik, Legal System of the EU </vt:lpstr>
      <vt:lpstr>Miklós Szirbik, Miklós Szirbik, Legal System of the EU </vt:lpstr>
      <vt:lpstr>Miklós Szirbik, Miklós Szirbik, Legal System of the EU </vt:lpstr>
      <vt:lpstr>Miklós Szirbik, Miklós Szirbik, Legal System of the EU 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UNIVERSITY OF PUBLIC SERVICE</dc:title>
  <dc:creator>Szirbik Miklos</dc:creator>
  <cp:lastModifiedBy>Tanterem</cp:lastModifiedBy>
  <cp:revision>73</cp:revision>
  <dcterms:created xsi:type="dcterms:W3CDTF">2019-02-07T17:10:18Z</dcterms:created>
  <dcterms:modified xsi:type="dcterms:W3CDTF">2019-11-11T10:58:27Z</dcterms:modified>
</cp:coreProperties>
</file>